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296" r:id="rId2"/>
    <p:sldId id="337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7" autoAdjust="0"/>
    <p:restoredTop sz="94660"/>
  </p:normalViewPr>
  <p:slideViewPr>
    <p:cSldViewPr>
      <p:cViewPr varScale="1">
        <p:scale>
          <a:sx n="50" d="100"/>
          <a:sy n="50" d="100"/>
        </p:scale>
        <p:origin x="-60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21E7EC1-BD32-4389-B670-467B66303543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CEC1285-B745-4F5D-ADF9-D8EC7A7C1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85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859970B-6453-42D2-852A-15705A3A99E3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ACCF4865-E27C-467F-91D4-5C7BA0853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46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6D1558FD-F805-468B-9D8D-8FED7B41C79C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15D9611C-1E7B-4D8E-9A9C-8144CA6B5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5E643F67-D01A-4D9D-ACD7-F916A386313A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DED08A3B-478E-4D00-BC02-0D82439AE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A43B4F7D-2486-4733-A976-7D5331F5DE6C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8B2DF968-4865-4412-8437-12E378DE8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99F61F31-636A-414E-86E9-A2358F14B4DE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2074DDC4-4808-4B78-9E08-0E02EF660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ECF15679-4E22-420F-8EF8-4C530420616B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0A50C753-B29F-4BA9-8E6B-7FDA000D5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A46A018D-65DC-4439-8B92-5D6D36DC9BEB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B81C2377-073F-4E9B-830D-65A373ACD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2E5D4DC8-BD80-4633-864E-1B3F18A1E5E5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F0A20F13-4897-4300-9EBF-38107CFB6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FC5A2FB6-7103-44CF-AC64-EB7F7BDA84DD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7A78BEC2-5D97-4244-BD4F-B16F70BB7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756DBDB1-36F7-4916-9514-E41B338483D9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1A3AA8E7-0997-4E05-9A4C-C842EE976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DE573A64-35DE-43D2-B14F-EB0799FF151D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86A5F96A-7FB2-44AA-B31F-6CA182B4A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1C3ECA30-2D4F-4064-8166-838CDD394DBB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B7513999-D92B-46AB-81B9-68615D214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287C5EF-B08D-4341-BC3F-8AE26343B332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22DCE9A-2AA2-48FF-BCBA-2B7280319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manasinc.com/webcontent/animations/content/cellularrespiration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DqfBeZ-5l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18527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477962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Cellular Respiration and Fermentation </a:t>
            </a:r>
            <a:r>
              <a:rPr lang="en-US" sz="4800" b="1" dirty="0" smtClean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  <a:cs typeface="+mj-cs"/>
                <a:hlinkClick r:id="rId3"/>
              </a:rPr>
              <a:t>video</a:t>
            </a:r>
            <a:endParaRPr lang="en-US" sz="4800" b="1" dirty="0">
              <a:solidFill>
                <a:schemeClr val="bg1"/>
              </a:solidFill>
              <a:latin typeface="Comic Sans MS" pitchFamily="66" charset="0"/>
              <a:ea typeface="ＭＳ Ｐゴシック" pitchFamily="5" charset="-128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676400" y="1828800"/>
            <a:ext cx="5715000" cy="4572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endParaRPr lang="en-US" sz="3200" dirty="0">
              <a:solidFill>
                <a:schemeClr val="bg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20484" name="Picture 4" descr="http://whatisphotosynthesis.net/img/photosynthesis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133600"/>
            <a:ext cx="4572000" cy="4075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2075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228600" y="1447800"/>
            <a:ext cx="5181600" cy="51816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What happens when NO OXYGEN is present after glycolysis takes place?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Fermentation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Fermentation releases energy from food molecules by producing ATP in the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absence</a:t>
            </a: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of oxygen.</a:t>
            </a:r>
          </a:p>
          <a:p>
            <a:pPr>
              <a:spcAft>
                <a:spcPts val="600"/>
              </a:spcAft>
            </a:pPr>
            <a:endParaRPr lang="en-US" sz="3200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73162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FFFFFF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Fermentation</a:t>
            </a:r>
          </a:p>
        </p:txBody>
      </p:sp>
    </p:spTree>
    <p:extLst>
      <p:ext uri="{BB962C8B-B14F-4D97-AF65-F5344CB8AC3E}">
        <p14:creationId xmlns:p14="http://schemas.microsoft.com/office/powerpoint/2010/main" val="131880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2075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228600" y="304800"/>
            <a:ext cx="8458200" cy="62484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Because it does not use oxygen, it is considered an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anaerobic 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process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What are the 2 main types of Fermentation?</a:t>
            </a:r>
          </a:p>
          <a:p>
            <a:pPr marL="971550" lvl="1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Lactic Acid</a:t>
            </a:r>
          </a:p>
          <a:p>
            <a:pPr marL="971550" lvl="1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Alcoholic</a:t>
            </a:r>
            <a:endParaRPr lang="en-US" sz="2800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  <a:p>
            <a:pPr marL="971550" lvl="1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  <a:hlinkClick r:id="rId3"/>
              </a:rPr>
              <a:t>video</a:t>
            </a:r>
            <a:endParaRPr lang="en-US" sz="2800" dirty="0" smtClean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  <a:p>
            <a:pPr marL="971550" lvl="1" indent="-514350">
              <a:spcAft>
                <a:spcPts val="1200"/>
              </a:spcAft>
              <a:buFont typeface="+mj-lt"/>
              <a:buAutoNum type="arabicPeriod"/>
            </a:pPr>
            <a:endParaRPr lang="en-US" sz="2800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81200"/>
            <a:ext cx="54610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8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2075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228600" y="1828800"/>
            <a:ext cx="8763000" cy="45720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What does the process release?</a:t>
            </a:r>
            <a:endParaRPr lang="en-US" sz="3200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Energy</a:t>
            </a:r>
            <a:endParaRPr lang="en-US" sz="3200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What needs to be broken down?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Glucose (sugars)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Presence of what gas is necessary for this to take place?</a:t>
            </a:r>
            <a:endParaRPr lang="en-US" sz="3200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Oxygen</a:t>
            </a:r>
            <a:endParaRPr lang="en-US" sz="3200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FFFFFF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What is Cellular Respiration?</a:t>
            </a:r>
            <a:endParaRPr lang="en-US" sz="4400" dirty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2075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8763000" cy="48768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Can cellular respiration take place in ANIMAL cells? 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YES</a:t>
            </a:r>
            <a:endParaRPr lang="en-US" sz="3000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Can cellular respiration take place in PLANT cells?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YES</a:t>
            </a:r>
            <a:endParaRPr lang="en-US" sz="3000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381000" y="244317"/>
            <a:ext cx="8229600" cy="1249362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Animal vs. Plant Cells</a:t>
            </a:r>
            <a:endParaRPr lang="en-US" sz="4000" dirty="0">
              <a:solidFill>
                <a:srgbClr val="FFFFFF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2075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8763000" cy="48768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endParaRPr lang="en-US" sz="2500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73162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Organelle of Cellular Respiration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020" y="1602740"/>
            <a:ext cx="5090160" cy="53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6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2075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228600" y="1691640"/>
            <a:ext cx="8763000" cy="48768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All organisms respire, it is  the production of ATP.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Cellular respiration is oxidizing food, like glucose, into CO</a:t>
            </a:r>
            <a:r>
              <a:rPr lang="en-US" sz="3200" baseline="-250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+ H</a:t>
            </a:r>
            <a:r>
              <a:rPr lang="en-US" sz="3200" baseline="-250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O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When Oxygen is present – this process creates 36 ATP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When Oxygen is absent – this process creates only 2 ATP</a:t>
            </a:r>
            <a:endParaRPr lang="en-US" sz="3200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73162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Key Facts of Cellular Respiration </a:t>
            </a:r>
          </a:p>
        </p:txBody>
      </p:sp>
    </p:spTree>
    <p:extLst>
      <p:ext uri="{BB962C8B-B14F-4D97-AF65-F5344CB8AC3E}">
        <p14:creationId xmlns:p14="http://schemas.microsoft.com/office/powerpoint/2010/main" val="324586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2075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8458200" cy="48768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6O</a:t>
            </a:r>
            <a:r>
              <a:rPr lang="en-US" sz="3000" baseline="-250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2</a:t>
            </a:r>
            <a:r>
              <a:rPr lang="en-US" sz="30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 + C</a:t>
            </a:r>
            <a:r>
              <a:rPr lang="en-US" sz="3000" baseline="-250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6</a:t>
            </a:r>
            <a:r>
              <a:rPr lang="en-US" sz="30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H</a:t>
            </a:r>
            <a:r>
              <a:rPr lang="en-US" sz="3000" baseline="-250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12</a:t>
            </a:r>
            <a:r>
              <a:rPr lang="en-US" sz="30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O</a:t>
            </a:r>
            <a:r>
              <a:rPr lang="en-US" sz="3000" baseline="-250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6</a:t>
            </a:r>
            <a:r>
              <a:rPr lang="en-US" sz="30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  <a:sym typeface="Wingdings" panose="05000000000000000000" pitchFamily="2" charset="2"/>
              </a:rPr>
              <a:t> 6CO</a:t>
            </a:r>
            <a:r>
              <a:rPr lang="en-US" sz="3000" baseline="-250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  <a:sym typeface="Wingdings" panose="05000000000000000000" pitchFamily="2" charset="2"/>
              </a:rPr>
              <a:t>2</a:t>
            </a:r>
            <a:r>
              <a:rPr lang="en-US" sz="30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  <a:sym typeface="Wingdings" panose="05000000000000000000" pitchFamily="2" charset="2"/>
              </a:rPr>
              <a:t> + 6H</a:t>
            </a:r>
            <a:r>
              <a:rPr lang="en-US" sz="3000" baseline="-250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  <a:sym typeface="Wingdings" panose="05000000000000000000" pitchFamily="2" charset="2"/>
              </a:rPr>
              <a:t>2</a:t>
            </a:r>
            <a:r>
              <a:rPr lang="en-US" sz="30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  <a:sym typeface="Wingdings" panose="05000000000000000000" pitchFamily="2" charset="2"/>
              </a:rPr>
              <a:t>O + Energy</a:t>
            </a:r>
            <a:endParaRPr lang="en-US" sz="3000" dirty="0">
              <a:solidFill>
                <a:schemeClr val="bg1"/>
              </a:solidFill>
              <a:latin typeface="Comic Sans MS" pitchFamily="66" charset="0"/>
              <a:cs typeface="Arial" pitchFamily="34" charset="0"/>
              <a:sym typeface="Wingdings" panose="05000000000000000000" pitchFamily="2" charset="2"/>
            </a:endParaRP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Comic Sans MS" pitchFamily="66" charset="0"/>
              <a:cs typeface="Arial" pitchFamily="34" charset="0"/>
              <a:sym typeface="Wingdings" panose="05000000000000000000" pitchFamily="2" charset="2"/>
            </a:endParaRP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  <a:sym typeface="Wingdings" panose="05000000000000000000" pitchFamily="2" charset="2"/>
              </a:rPr>
              <a:t>What are the reactants?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  <a:sym typeface="Wingdings" panose="05000000000000000000" pitchFamily="2" charset="2"/>
              </a:rPr>
              <a:t>Oxygen and Glucose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Comic Sans MS" pitchFamily="66" charset="0"/>
              <a:cs typeface="Arial" pitchFamily="34" charset="0"/>
              <a:sym typeface="Wingdings" panose="05000000000000000000" pitchFamily="2" charset="2"/>
            </a:endParaRP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  <a:sym typeface="Wingdings" panose="05000000000000000000" pitchFamily="2" charset="2"/>
              </a:rPr>
              <a:t>What are the products?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  <a:sym typeface="Wingdings" panose="05000000000000000000" pitchFamily="2" charset="2"/>
              </a:rPr>
              <a:t>Carbon Dioxide and energy (ATP)</a:t>
            </a:r>
            <a:r>
              <a:rPr lang="en-US" sz="30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</a:t>
            </a:r>
            <a:endParaRPr lang="en-US" sz="3000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73162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Chemical Reaction Equation for Cellular Respiration</a:t>
            </a:r>
          </a:p>
        </p:txBody>
      </p:sp>
    </p:spTree>
    <p:extLst>
      <p:ext uri="{BB962C8B-B14F-4D97-AF65-F5344CB8AC3E}">
        <p14:creationId xmlns:p14="http://schemas.microsoft.com/office/powerpoint/2010/main" val="375336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2075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457200" y="1661160"/>
            <a:ext cx="8229600" cy="48768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lnSpc>
                <a:spcPct val="2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0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Glycolysis</a:t>
            </a:r>
          </a:p>
          <a:p>
            <a:pPr marL="514350" indent="-514350">
              <a:lnSpc>
                <a:spcPct val="2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0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Citric Acid Cycle (</a:t>
            </a:r>
            <a:r>
              <a:rPr lang="en-US" sz="3000" dirty="0" err="1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Kreb’s</a:t>
            </a:r>
            <a:r>
              <a:rPr lang="en-US" sz="30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Cycle)</a:t>
            </a:r>
          </a:p>
          <a:p>
            <a:pPr marL="514350" indent="-514350">
              <a:lnSpc>
                <a:spcPct val="2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0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Electron Transport Chain</a:t>
            </a:r>
            <a:endParaRPr lang="en-US" sz="3000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73162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FFFFFF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Cellular Respiration can be broken down into 3 parts</a:t>
            </a:r>
          </a:p>
        </p:txBody>
      </p:sp>
    </p:spTree>
    <p:extLst>
      <p:ext uri="{BB962C8B-B14F-4D97-AF65-F5344CB8AC3E}">
        <p14:creationId xmlns:p14="http://schemas.microsoft.com/office/powerpoint/2010/main" val="239180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2075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228600" y="1691640"/>
            <a:ext cx="8458200" cy="48768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2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What  does AEROBIC mean?</a:t>
            </a:r>
          </a:p>
          <a:p>
            <a:pPr marL="457200" indent="-457200">
              <a:lnSpc>
                <a:spcPct val="2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With oxygen</a:t>
            </a:r>
          </a:p>
          <a:p>
            <a:pPr marL="457200" indent="-457200">
              <a:lnSpc>
                <a:spcPct val="2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What does ANAEROBIC mean?</a:t>
            </a:r>
          </a:p>
          <a:p>
            <a:pPr marL="457200" indent="-457200">
              <a:lnSpc>
                <a:spcPct val="2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Without oxygen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73162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FFFFFF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Aerobic vs. Anaerobic Respiration</a:t>
            </a:r>
          </a:p>
        </p:txBody>
      </p:sp>
    </p:spTree>
    <p:extLst>
      <p:ext uri="{BB962C8B-B14F-4D97-AF65-F5344CB8AC3E}">
        <p14:creationId xmlns:p14="http://schemas.microsoft.com/office/powerpoint/2010/main" val="267280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2075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5181600" cy="48768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2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Glycolysis:  no</a:t>
            </a:r>
          </a:p>
          <a:p>
            <a:pPr marL="457200" indent="-457200">
              <a:lnSpc>
                <a:spcPct val="2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Kreb</a:t>
            </a: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Cycle: yes</a:t>
            </a:r>
          </a:p>
          <a:p>
            <a:pPr marL="457200" indent="-457200">
              <a:lnSpc>
                <a:spcPct val="2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Electron Transport Chain: yes</a:t>
            </a:r>
            <a:endParaRPr lang="en-US" sz="3200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73162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FFFFFF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Which parts of Cellular Respiration Require Oxygen?</a:t>
            </a:r>
          </a:p>
        </p:txBody>
      </p:sp>
    </p:spTree>
    <p:extLst>
      <p:ext uri="{BB962C8B-B14F-4D97-AF65-F5344CB8AC3E}">
        <p14:creationId xmlns:p14="http://schemas.microsoft.com/office/powerpoint/2010/main" val="392110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4020</TotalTime>
  <Words>270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Washington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4.3 Succession</dc:title>
  <dc:creator>ISD833</dc:creator>
  <cp:lastModifiedBy>Eagle</cp:lastModifiedBy>
  <cp:revision>309</cp:revision>
  <dcterms:created xsi:type="dcterms:W3CDTF">2011-11-01T03:35:17Z</dcterms:created>
  <dcterms:modified xsi:type="dcterms:W3CDTF">2018-01-09T20:19:22Z</dcterms:modified>
</cp:coreProperties>
</file>